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7" r:id="rId2"/>
    <p:sldId id="261" r:id="rId3"/>
    <p:sldId id="263" r:id="rId4"/>
    <p:sldId id="266" r:id="rId5"/>
    <p:sldId id="264" r:id="rId6"/>
    <p:sldId id="267" r:id="rId7"/>
    <p:sldId id="268" r:id="rId8"/>
    <p:sldId id="269" r:id="rId9"/>
    <p:sldId id="270" r:id="rId10"/>
    <p:sldId id="271" r:id="rId11"/>
    <p:sldId id="272" r:id="rId12"/>
    <p:sldId id="278" r:id="rId13"/>
    <p:sldId id="279" r:id="rId14"/>
    <p:sldId id="28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1"/>
    <p:restoredTop sz="94627"/>
  </p:normalViewPr>
  <p:slideViewPr>
    <p:cSldViewPr snapToGrid="0" snapToObjects="1">
      <p:cViewPr varScale="1">
        <p:scale>
          <a:sx n="99" d="100"/>
          <a:sy n="99" d="100"/>
        </p:scale>
        <p:origin x="5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D7C33-44EA-844B-A3B2-140DE39FD2FB}" type="datetimeFigureOut">
              <a:rPr lang="en-US" smtClean="0"/>
              <a:t>9/12/18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7C23C-F375-F846-8961-3BCB6F867FE8}" type="slidenum">
              <a:rPr lang="en-US" smtClean="0"/>
              <a:t>‹#›</a:t>
            </a:fld>
            <a:endParaRPr lang="en-US"/>
          </a:p>
        </p:txBody>
      </p:sp>
    </p:spTree>
    <p:extLst>
      <p:ext uri="{BB962C8B-B14F-4D97-AF65-F5344CB8AC3E}">
        <p14:creationId xmlns:p14="http://schemas.microsoft.com/office/powerpoint/2010/main" val="2743733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2</a:t>
            </a:fld>
            <a:endParaRPr lang="en-US"/>
          </a:p>
        </p:txBody>
      </p:sp>
    </p:spTree>
    <p:extLst>
      <p:ext uri="{BB962C8B-B14F-4D97-AF65-F5344CB8AC3E}">
        <p14:creationId xmlns:p14="http://schemas.microsoft.com/office/powerpoint/2010/main" val="923135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11</a:t>
            </a:fld>
            <a:endParaRPr lang="en-US"/>
          </a:p>
        </p:txBody>
      </p:sp>
    </p:spTree>
    <p:extLst>
      <p:ext uri="{BB962C8B-B14F-4D97-AF65-F5344CB8AC3E}">
        <p14:creationId xmlns:p14="http://schemas.microsoft.com/office/powerpoint/2010/main" val="127351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12</a:t>
            </a:fld>
            <a:endParaRPr lang="en-US"/>
          </a:p>
        </p:txBody>
      </p:sp>
    </p:spTree>
    <p:extLst>
      <p:ext uri="{BB962C8B-B14F-4D97-AF65-F5344CB8AC3E}">
        <p14:creationId xmlns:p14="http://schemas.microsoft.com/office/powerpoint/2010/main" val="2653209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13</a:t>
            </a:fld>
            <a:endParaRPr lang="en-US"/>
          </a:p>
        </p:txBody>
      </p:sp>
    </p:spTree>
    <p:extLst>
      <p:ext uri="{BB962C8B-B14F-4D97-AF65-F5344CB8AC3E}">
        <p14:creationId xmlns:p14="http://schemas.microsoft.com/office/powerpoint/2010/main" val="2343240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3</a:t>
            </a:fld>
            <a:endParaRPr lang="en-US"/>
          </a:p>
        </p:txBody>
      </p:sp>
    </p:spTree>
    <p:extLst>
      <p:ext uri="{BB962C8B-B14F-4D97-AF65-F5344CB8AC3E}">
        <p14:creationId xmlns:p14="http://schemas.microsoft.com/office/powerpoint/2010/main" val="3288391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4</a:t>
            </a:fld>
            <a:endParaRPr lang="en-US"/>
          </a:p>
        </p:txBody>
      </p:sp>
    </p:spTree>
    <p:extLst>
      <p:ext uri="{BB962C8B-B14F-4D97-AF65-F5344CB8AC3E}">
        <p14:creationId xmlns:p14="http://schemas.microsoft.com/office/powerpoint/2010/main" val="4132123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5</a:t>
            </a:fld>
            <a:endParaRPr lang="en-US"/>
          </a:p>
        </p:txBody>
      </p:sp>
    </p:spTree>
    <p:extLst>
      <p:ext uri="{BB962C8B-B14F-4D97-AF65-F5344CB8AC3E}">
        <p14:creationId xmlns:p14="http://schemas.microsoft.com/office/powerpoint/2010/main" val="3554606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6</a:t>
            </a:fld>
            <a:endParaRPr lang="en-US"/>
          </a:p>
        </p:txBody>
      </p:sp>
    </p:spTree>
    <p:extLst>
      <p:ext uri="{BB962C8B-B14F-4D97-AF65-F5344CB8AC3E}">
        <p14:creationId xmlns:p14="http://schemas.microsoft.com/office/powerpoint/2010/main" val="574427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7</a:t>
            </a:fld>
            <a:endParaRPr lang="en-US"/>
          </a:p>
        </p:txBody>
      </p:sp>
    </p:spTree>
    <p:extLst>
      <p:ext uri="{BB962C8B-B14F-4D97-AF65-F5344CB8AC3E}">
        <p14:creationId xmlns:p14="http://schemas.microsoft.com/office/powerpoint/2010/main" val="363247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8</a:t>
            </a:fld>
            <a:endParaRPr lang="en-US"/>
          </a:p>
        </p:txBody>
      </p:sp>
    </p:spTree>
    <p:extLst>
      <p:ext uri="{BB962C8B-B14F-4D97-AF65-F5344CB8AC3E}">
        <p14:creationId xmlns:p14="http://schemas.microsoft.com/office/powerpoint/2010/main" val="1817262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9</a:t>
            </a:fld>
            <a:endParaRPr lang="en-US"/>
          </a:p>
        </p:txBody>
      </p:sp>
    </p:spTree>
    <p:extLst>
      <p:ext uri="{BB962C8B-B14F-4D97-AF65-F5344CB8AC3E}">
        <p14:creationId xmlns:p14="http://schemas.microsoft.com/office/powerpoint/2010/main" val="3496310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10</a:t>
            </a:fld>
            <a:endParaRPr lang="en-US"/>
          </a:p>
        </p:txBody>
      </p:sp>
    </p:spTree>
    <p:extLst>
      <p:ext uri="{BB962C8B-B14F-4D97-AF65-F5344CB8AC3E}">
        <p14:creationId xmlns:p14="http://schemas.microsoft.com/office/powerpoint/2010/main" val="408142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D7C65E0-C520-A34A-B90E-3B623AC4863C}" type="datetimeFigureOut">
              <a:rPr lang="en-US" smtClean="0"/>
              <a:t>9/12/18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134826888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7C65E0-C520-A34A-B90E-3B623AC4863C}"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168571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7C65E0-C520-A34A-B90E-3B623AC4863C}"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837694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7C65E0-C520-A34A-B90E-3B623AC4863C}" type="datetimeFigureOut">
              <a:rPr lang="en-US" smtClean="0"/>
              <a:t>9/12/18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2264108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3D7C65E0-C520-A34A-B90E-3B623AC4863C}" type="datetimeFigureOut">
              <a:rPr lang="en-US" smtClean="0"/>
              <a:t>9/12/18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59183567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D7C65E0-C520-A34A-B90E-3B623AC4863C}" type="datetimeFigureOut">
              <a:rPr lang="en-US" smtClean="0"/>
              <a:t>9/12/18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201053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3D7C65E0-C520-A34A-B90E-3B623AC4863C}" type="datetimeFigureOut">
              <a:rPr lang="en-US" smtClean="0"/>
              <a:t>9/12/18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23530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7C65E0-C520-A34A-B90E-3B623AC4863C}" type="datetimeFigureOut">
              <a:rPr lang="en-US" smtClean="0"/>
              <a:t>9/12/18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585289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7C65E0-C520-A34A-B90E-3B623AC4863C}" type="datetimeFigureOut">
              <a:rPr lang="en-US" smtClean="0"/>
              <a:t>9/12/18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113743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3D7C65E0-C520-A34A-B90E-3B623AC4863C}" type="datetimeFigureOut">
              <a:rPr lang="en-US" smtClean="0"/>
              <a:t>9/12/18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40667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D7C65E0-C520-A34A-B90E-3B623AC4863C}" type="datetimeFigureOut">
              <a:rPr lang="en-US" smtClean="0"/>
              <a:t>9/12/18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024433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D7C65E0-C520-A34A-B90E-3B623AC4863C}" type="datetimeFigureOut">
              <a:rPr lang="en-US" smtClean="0"/>
              <a:t>9/12/18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8CFEC4C-2577-264A-8DD1-AA8DB2A5C632}" type="slidenum">
              <a:rPr lang="en-US" smtClean="0"/>
              <a:t>‹#›</a:t>
            </a:fld>
            <a:endParaRPr lang="en-US"/>
          </a:p>
        </p:txBody>
      </p:sp>
    </p:spTree>
    <p:extLst>
      <p:ext uri="{BB962C8B-B14F-4D97-AF65-F5344CB8AC3E}">
        <p14:creationId xmlns:p14="http://schemas.microsoft.com/office/powerpoint/2010/main" val="14960274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1.tiff"/><Relationship Id="rId4" Type="http://schemas.openxmlformats.org/officeDocument/2006/relationships/image" Target="../media/image14.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0.tiff"/><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AB8B-BA30-7B4D-8C41-BA0E58CBCB28}"/>
              </a:ext>
            </a:extLst>
          </p:cNvPr>
          <p:cNvSpPr>
            <a:spLocks noGrp="1"/>
          </p:cNvSpPr>
          <p:nvPr>
            <p:ph type="ctrTitle"/>
          </p:nvPr>
        </p:nvSpPr>
        <p:spPr>
          <a:xfrm>
            <a:off x="1600200" y="700088"/>
            <a:ext cx="8991600" cy="2618201"/>
          </a:xfrm>
        </p:spPr>
        <p:txBody>
          <a:bodyPr>
            <a:normAutofit fontScale="90000"/>
          </a:bodyPr>
          <a:lstStyle/>
          <a:p>
            <a:r>
              <a:rPr lang="en-US" b="1" dirty="0"/>
              <a:t>Analysis of How International Environmental Policies Impact Pollution &amp; Biodiversity</a:t>
            </a:r>
          </a:p>
        </p:txBody>
      </p:sp>
      <p:sp>
        <p:nvSpPr>
          <p:cNvPr id="3" name="Subtitle 2">
            <a:extLst>
              <a:ext uri="{FF2B5EF4-FFF2-40B4-BE49-F238E27FC236}">
                <a16:creationId xmlns:a16="http://schemas.microsoft.com/office/drawing/2014/main" id="{6ED7240F-1FE2-F849-959C-B37FC6023CB5}"/>
              </a:ext>
            </a:extLst>
          </p:cNvPr>
          <p:cNvSpPr>
            <a:spLocks noGrp="1"/>
          </p:cNvSpPr>
          <p:nvPr>
            <p:ph type="subTitle" idx="1"/>
          </p:nvPr>
        </p:nvSpPr>
        <p:spPr>
          <a:xfrm>
            <a:off x="1524000" y="3761456"/>
            <a:ext cx="9144000" cy="728675"/>
          </a:xfrm>
        </p:spPr>
        <p:txBody>
          <a:bodyPr/>
          <a:lstStyle/>
          <a:p>
            <a:r>
              <a:rPr lang="en-US" dirty="0"/>
              <a:t>Stacy Marshall, Delphine Albrecht and Ghazi Muhammad</a:t>
            </a:r>
          </a:p>
        </p:txBody>
      </p:sp>
      <p:pic>
        <p:nvPicPr>
          <p:cNvPr id="4" name="Picture 3">
            <a:extLst>
              <a:ext uri="{FF2B5EF4-FFF2-40B4-BE49-F238E27FC236}">
                <a16:creationId xmlns:a16="http://schemas.microsoft.com/office/drawing/2014/main" id="{68A9597D-B334-3E47-9136-C2FCD427D17E}"/>
              </a:ext>
            </a:extLst>
          </p:cNvPr>
          <p:cNvPicPr>
            <a:picLocks noChangeAspect="1"/>
          </p:cNvPicPr>
          <p:nvPr/>
        </p:nvPicPr>
        <p:blipFill>
          <a:blip r:embed="rId2"/>
          <a:stretch>
            <a:fillRect/>
          </a:stretch>
        </p:blipFill>
        <p:spPr>
          <a:xfrm>
            <a:off x="4133850" y="4490131"/>
            <a:ext cx="3924300" cy="2070100"/>
          </a:xfrm>
          <a:prstGeom prst="rect">
            <a:avLst/>
          </a:prstGeom>
        </p:spPr>
      </p:pic>
    </p:spTree>
    <p:extLst>
      <p:ext uri="{BB962C8B-B14F-4D97-AF65-F5344CB8AC3E}">
        <p14:creationId xmlns:p14="http://schemas.microsoft.com/office/powerpoint/2010/main" val="3097743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ADB62E-E6E1-1243-942A-B0FCAAA2686D}"/>
              </a:ext>
            </a:extLst>
          </p:cNvPr>
          <p:cNvPicPr>
            <a:picLocks noChangeAspect="1"/>
          </p:cNvPicPr>
          <p:nvPr/>
        </p:nvPicPr>
        <p:blipFill rotWithShape="1">
          <a:blip r:embed="rId3"/>
          <a:srcRect b="8557"/>
          <a:stretch/>
        </p:blipFill>
        <p:spPr>
          <a:xfrm>
            <a:off x="4498111" y="1375371"/>
            <a:ext cx="8204200" cy="3692995"/>
          </a:xfrm>
          <a:prstGeom prst="rect">
            <a:avLst/>
          </a:prstGeom>
        </p:spPr>
      </p:pic>
      <p:pic>
        <p:nvPicPr>
          <p:cNvPr id="3" name="Picture 2">
            <a:extLst>
              <a:ext uri="{FF2B5EF4-FFF2-40B4-BE49-F238E27FC236}">
                <a16:creationId xmlns:a16="http://schemas.microsoft.com/office/drawing/2014/main" id="{1B504F5F-C626-A24B-A9FD-F3F1A7214135}"/>
              </a:ext>
            </a:extLst>
          </p:cNvPr>
          <p:cNvPicPr>
            <a:picLocks noChangeAspect="1"/>
          </p:cNvPicPr>
          <p:nvPr/>
        </p:nvPicPr>
        <p:blipFill rotWithShape="1">
          <a:blip r:embed="rId4"/>
          <a:srcRect b="8263"/>
          <a:stretch/>
        </p:blipFill>
        <p:spPr>
          <a:xfrm>
            <a:off x="-1081809" y="1391689"/>
            <a:ext cx="8204200" cy="3704894"/>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397961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478055" y="4219229"/>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369332"/>
          </a:xfrm>
          <a:prstGeom prst="rect">
            <a:avLst/>
          </a:prstGeom>
          <a:noFill/>
        </p:spPr>
        <p:txBody>
          <a:bodyPr wrap="square" rtlCol="0">
            <a:spAutoFit/>
          </a:bodyPr>
          <a:lstStyle/>
          <a:p>
            <a:pPr algn="ctr"/>
            <a:r>
              <a:rPr lang="en-US" dirty="0"/>
              <a:t>Over the past 15 years, both the US and Canada have reduced their mean population PM2.5 exposure.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5"/>
          <a:srcRect t="90476"/>
          <a:stretch/>
        </p:blipFill>
        <p:spPr>
          <a:xfrm>
            <a:off x="1869209" y="5154329"/>
            <a:ext cx="8204200" cy="384653"/>
          </a:xfrm>
          <a:prstGeom prst="rect">
            <a:avLst/>
          </a:prstGeom>
        </p:spPr>
      </p:pic>
    </p:spTree>
    <p:extLst>
      <p:ext uri="{BB962C8B-B14F-4D97-AF65-F5344CB8AC3E}">
        <p14:creationId xmlns:p14="http://schemas.microsoft.com/office/powerpoint/2010/main" val="827845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Observed conclusions</a:t>
            </a:r>
            <a:br>
              <a:rPr lang="en-US" sz="3200" dirty="0"/>
            </a:br>
            <a:endParaRPr lang="en-US" sz="3200" dirty="0"/>
          </a:p>
        </p:txBody>
      </p:sp>
      <p:graphicFrame>
        <p:nvGraphicFramePr>
          <p:cNvPr id="5" name="Table 4">
            <a:extLst>
              <a:ext uri="{FF2B5EF4-FFF2-40B4-BE49-F238E27FC236}">
                <a16:creationId xmlns:a16="http://schemas.microsoft.com/office/drawing/2014/main" id="{27FEC109-E758-DD45-A9E0-C3B07977300A}"/>
              </a:ext>
            </a:extLst>
          </p:cNvPr>
          <p:cNvGraphicFramePr>
            <a:graphicFrameLocks noGrp="1"/>
          </p:cNvGraphicFramePr>
          <p:nvPr>
            <p:extLst/>
          </p:nvPr>
        </p:nvGraphicFramePr>
        <p:xfrm>
          <a:off x="861154" y="1822774"/>
          <a:ext cx="10515600" cy="2996321"/>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4200547374"/>
                    </a:ext>
                  </a:extLst>
                </a:gridCol>
                <a:gridCol w="2103120">
                  <a:extLst>
                    <a:ext uri="{9D8B030D-6E8A-4147-A177-3AD203B41FA5}">
                      <a16:colId xmlns:a16="http://schemas.microsoft.com/office/drawing/2014/main" val="3111915648"/>
                    </a:ext>
                  </a:extLst>
                </a:gridCol>
                <a:gridCol w="2103120">
                  <a:extLst>
                    <a:ext uri="{9D8B030D-6E8A-4147-A177-3AD203B41FA5}">
                      <a16:colId xmlns:a16="http://schemas.microsoft.com/office/drawing/2014/main" val="361214012"/>
                    </a:ext>
                  </a:extLst>
                </a:gridCol>
                <a:gridCol w="2103120">
                  <a:extLst>
                    <a:ext uri="{9D8B030D-6E8A-4147-A177-3AD203B41FA5}">
                      <a16:colId xmlns:a16="http://schemas.microsoft.com/office/drawing/2014/main" val="2628221236"/>
                    </a:ext>
                  </a:extLst>
                </a:gridCol>
                <a:gridCol w="2103120">
                  <a:extLst>
                    <a:ext uri="{9D8B030D-6E8A-4147-A177-3AD203B41FA5}">
                      <a16:colId xmlns:a16="http://schemas.microsoft.com/office/drawing/2014/main" val="2406118982"/>
                    </a:ext>
                  </a:extLst>
                </a:gridCol>
              </a:tblGrid>
              <a:tr h="498567">
                <a:tc>
                  <a:txBody>
                    <a:bodyPr/>
                    <a:lstStyle/>
                    <a:p>
                      <a:endParaRPr lang="en-US" dirty="0"/>
                    </a:p>
                  </a:txBody>
                  <a:tcPr/>
                </a:tc>
                <a:tc>
                  <a:txBody>
                    <a:bodyPr/>
                    <a:lstStyle/>
                    <a:p>
                      <a:r>
                        <a:rPr lang="en-US" dirty="0"/>
                        <a:t>France</a:t>
                      </a:r>
                    </a:p>
                  </a:txBody>
                  <a:tcPr/>
                </a:tc>
                <a:tc>
                  <a:txBody>
                    <a:bodyPr/>
                    <a:lstStyle/>
                    <a:p>
                      <a:r>
                        <a:rPr lang="en-US" dirty="0"/>
                        <a:t>Austria</a:t>
                      </a:r>
                    </a:p>
                  </a:txBody>
                  <a:tcPr/>
                </a:tc>
                <a:tc>
                  <a:txBody>
                    <a:bodyPr/>
                    <a:lstStyle/>
                    <a:p>
                      <a:r>
                        <a:rPr lang="en-US" dirty="0"/>
                        <a:t>United States</a:t>
                      </a:r>
                    </a:p>
                  </a:txBody>
                  <a:tcPr/>
                </a:tc>
                <a:tc>
                  <a:txBody>
                    <a:bodyPr/>
                    <a:lstStyle/>
                    <a:p>
                      <a:r>
                        <a:rPr lang="en-US" dirty="0"/>
                        <a:t>Canada</a:t>
                      </a:r>
                    </a:p>
                  </a:txBody>
                  <a:tcPr/>
                </a:tc>
                <a:extLst>
                  <a:ext uri="{0D108BD9-81ED-4DB2-BD59-A6C34878D82A}">
                    <a16:rowId xmlns:a16="http://schemas.microsoft.com/office/drawing/2014/main" val="2118623014"/>
                  </a:ext>
                </a:extLst>
              </a:tr>
              <a:tr h="498567">
                <a:tc>
                  <a:txBody>
                    <a:bodyPr/>
                    <a:lstStyle/>
                    <a:p>
                      <a:r>
                        <a:rPr lang="en-US" dirty="0"/>
                        <a:t>Biodiversity</a:t>
                      </a:r>
                    </a:p>
                  </a:txBody>
                  <a:tcPr/>
                </a:tc>
                <a:tc>
                  <a:txBody>
                    <a:bodyPr/>
                    <a:lstStyle/>
                    <a:p>
                      <a:r>
                        <a:rPr lang="en-US" dirty="0"/>
                        <a:t>Increased</a:t>
                      </a:r>
                    </a:p>
                  </a:txBody>
                  <a:tcPr/>
                </a:tc>
                <a:tc>
                  <a:txBody>
                    <a:bodyPr/>
                    <a:lstStyle/>
                    <a:p>
                      <a:r>
                        <a:rPr lang="en-US" dirty="0"/>
                        <a:t>Increased</a:t>
                      </a:r>
                    </a:p>
                  </a:txBody>
                  <a:tcPr/>
                </a:tc>
                <a:tc>
                  <a:txBody>
                    <a:bodyPr/>
                    <a:lstStyle/>
                    <a:p>
                      <a:r>
                        <a:rPr lang="en-US" dirty="0"/>
                        <a:t>Increased</a:t>
                      </a:r>
                    </a:p>
                  </a:txBody>
                  <a:tcPr/>
                </a:tc>
                <a:tc>
                  <a:txBody>
                    <a:bodyPr/>
                    <a:lstStyle/>
                    <a:p>
                      <a:r>
                        <a:rPr lang="en-US" dirty="0"/>
                        <a:t>Decreased</a:t>
                      </a:r>
                    </a:p>
                  </a:txBody>
                  <a:tcPr/>
                </a:tc>
                <a:extLst>
                  <a:ext uri="{0D108BD9-81ED-4DB2-BD59-A6C34878D82A}">
                    <a16:rowId xmlns:a16="http://schemas.microsoft.com/office/drawing/2014/main" val="2141568055"/>
                  </a:ext>
                </a:extLst>
              </a:tr>
              <a:tr h="498567">
                <a:tc>
                  <a:txBody>
                    <a:bodyPr/>
                    <a:lstStyle/>
                    <a:p>
                      <a:r>
                        <a:rPr lang="en-US" dirty="0"/>
                        <a:t>CO2 emission</a:t>
                      </a:r>
                    </a:p>
                  </a:txBody>
                  <a:tcPr/>
                </a:tc>
                <a:tc>
                  <a:txBody>
                    <a:bodyPr/>
                    <a:lstStyle/>
                    <a:p>
                      <a:r>
                        <a:rPr lang="en-US" dirty="0"/>
                        <a:t>Decreased</a:t>
                      </a:r>
                    </a:p>
                  </a:txBody>
                  <a:tcPr/>
                </a:tc>
                <a:tc>
                  <a:txBody>
                    <a:bodyPr/>
                    <a:lstStyle/>
                    <a:p>
                      <a:r>
                        <a:rPr lang="en-US" dirty="0"/>
                        <a:t>Decreased</a:t>
                      </a:r>
                    </a:p>
                  </a:txBody>
                  <a:tcPr/>
                </a:tc>
                <a:tc>
                  <a:txBody>
                    <a:bodyPr/>
                    <a:lstStyle/>
                    <a:p>
                      <a:r>
                        <a:rPr lang="en-US" dirty="0"/>
                        <a:t>Decreased</a:t>
                      </a:r>
                    </a:p>
                  </a:txBody>
                  <a:tcPr/>
                </a:tc>
                <a:tc>
                  <a:txBody>
                    <a:bodyPr/>
                    <a:lstStyle/>
                    <a:p>
                      <a:r>
                        <a:rPr lang="en-US" dirty="0"/>
                        <a:t>Increased</a:t>
                      </a:r>
                    </a:p>
                  </a:txBody>
                  <a:tcPr/>
                </a:tc>
                <a:extLst>
                  <a:ext uri="{0D108BD9-81ED-4DB2-BD59-A6C34878D82A}">
                    <a16:rowId xmlns:a16="http://schemas.microsoft.com/office/drawing/2014/main" val="394581283"/>
                  </a:ext>
                </a:extLst>
              </a:tr>
              <a:tr h="860540">
                <a:tc>
                  <a:txBody>
                    <a:bodyPr/>
                    <a:lstStyle/>
                    <a:p>
                      <a:r>
                        <a:rPr lang="en-US" dirty="0"/>
                        <a:t>Law enforcement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extLst>
                  <a:ext uri="{0D108BD9-81ED-4DB2-BD59-A6C34878D82A}">
                    <a16:rowId xmlns:a16="http://schemas.microsoft.com/office/drawing/2014/main" val="2577664497"/>
                  </a:ext>
                </a:extLst>
              </a:tr>
              <a:tr h="498567">
                <a:tc>
                  <a:txBody>
                    <a:bodyPr/>
                    <a:lstStyle/>
                    <a:p>
                      <a:r>
                        <a:rPr lang="en-US" dirty="0"/>
                        <a:t>Mean pop exposure to PM2.5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extLst>
                  <a:ext uri="{0D108BD9-81ED-4DB2-BD59-A6C34878D82A}">
                    <a16:rowId xmlns:a16="http://schemas.microsoft.com/office/drawing/2014/main" val="878622625"/>
                  </a:ext>
                </a:extLst>
              </a:tr>
            </a:tbl>
          </a:graphicData>
        </a:graphic>
      </p:graphicFrame>
      <p:sp>
        <p:nvSpPr>
          <p:cNvPr id="6" name="TextBox 5">
            <a:extLst>
              <a:ext uri="{FF2B5EF4-FFF2-40B4-BE49-F238E27FC236}">
                <a16:creationId xmlns:a16="http://schemas.microsoft.com/office/drawing/2014/main" id="{B5138788-E5AA-0644-A6C6-B5494DDE2A92}"/>
              </a:ext>
            </a:extLst>
          </p:cNvPr>
          <p:cNvSpPr txBox="1"/>
          <p:nvPr/>
        </p:nvSpPr>
        <p:spPr>
          <a:xfrm>
            <a:off x="4495465" y="5444835"/>
            <a:ext cx="3201069" cy="369332"/>
          </a:xfrm>
          <a:prstGeom prst="rect">
            <a:avLst/>
          </a:prstGeom>
          <a:noFill/>
        </p:spPr>
        <p:txBody>
          <a:bodyPr wrap="none" rtlCol="0">
            <a:spAutoFit/>
          </a:bodyPr>
          <a:lstStyle/>
          <a:p>
            <a:r>
              <a:rPr lang="en-US" b="1" dirty="0"/>
              <a:t>Can we make any correlations ?</a:t>
            </a:r>
          </a:p>
        </p:txBody>
      </p:sp>
    </p:spTree>
    <p:extLst>
      <p:ext uri="{BB962C8B-B14F-4D97-AF65-F5344CB8AC3E}">
        <p14:creationId xmlns:p14="http://schemas.microsoft.com/office/powerpoint/2010/main" val="1756756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Correlations</a:t>
            </a:r>
            <a:br>
              <a:rPr lang="en-US" sz="3200" dirty="0"/>
            </a:br>
            <a:endParaRPr lang="en-US" sz="3200" dirty="0"/>
          </a:p>
        </p:txBody>
      </p:sp>
      <p:pic>
        <p:nvPicPr>
          <p:cNvPr id="7" name="Picture 6">
            <a:extLst>
              <a:ext uri="{FF2B5EF4-FFF2-40B4-BE49-F238E27FC236}">
                <a16:creationId xmlns:a16="http://schemas.microsoft.com/office/drawing/2014/main" id="{70762B11-EA45-CD41-ABDB-7DD9C1E8D542}"/>
              </a:ext>
            </a:extLst>
          </p:cNvPr>
          <p:cNvPicPr>
            <a:picLocks noChangeAspect="1"/>
          </p:cNvPicPr>
          <p:nvPr/>
        </p:nvPicPr>
        <p:blipFill rotWithShape="1">
          <a:blip r:embed="rId3"/>
          <a:srcRect l="77543" r="14995" b="36341"/>
          <a:stretch/>
        </p:blipFill>
        <p:spPr>
          <a:xfrm>
            <a:off x="3105146" y="1932163"/>
            <a:ext cx="538599" cy="3446319"/>
          </a:xfrm>
          <a:prstGeom prst="rect">
            <a:avLst/>
          </a:prstGeom>
        </p:spPr>
      </p:pic>
      <p:sp>
        <p:nvSpPr>
          <p:cNvPr id="8" name="TextBox 7">
            <a:extLst>
              <a:ext uri="{FF2B5EF4-FFF2-40B4-BE49-F238E27FC236}">
                <a16:creationId xmlns:a16="http://schemas.microsoft.com/office/drawing/2014/main" id="{48DB35BC-611D-A04A-9E3A-4E990C703CBF}"/>
              </a:ext>
            </a:extLst>
          </p:cNvPr>
          <p:cNvSpPr txBox="1"/>
          <p:nvPr/>
        </p:nvSpPr>
        <p:spPr>
          <a:xfrm>
            <a:off x="6515952" y="1544235"/>
            <a:ext cx="5346579" cy="2862322"/>
          </a:xfrm>
          <a:prstGeom prst="rect">
            <a:avLst/>
          </a:prstGeom>
          <a:noFill/>
        </p:spPr>
        <p:txBody>
          <a:bodyPr wrap="square" rtlCol="0">
            <a:spAutoFit/>
          </a:bodyPr>
          <a:lstStyle/>
          <a:p>
            <a:pPr algn="ctr"/>
            <a:r>
              <a:rPr lang="en-US" b="1" dirty="0"/>
              <a:t>Biodiversity</a:t>
            </a:r>
            <a:r>
              <a:rPr lang="en-US" dirty="0"/>
              <a:t>:</a:t>
            </a:r>
          </a:p>
          <a:p>
            <a:pPr algn="ctr"/>
            <a:r>
              <a:rPr lang="en-US" dirty="0"/>
              <a:t>Positively correlates with the Environmental Policy Stringency for all countries except Canada. This is in good fit with our observations.</a:t>
            </a:r>
          </a:p>
          <a:p>
            <a:pPr marL="285750" indent="-285750" algn="ctr">
              <a:buFontTx/>
              <a:buChar char="-"/>
            </a:pPr>
            <a:endParaRPr lang="en-US" dirty="0"/>
          </a:p>
          <a:p>
            <a:pPr algn="ctr"/>
            <a:r>
              <a:rPr lang="en-US" b="1" dirty="0"/>
              <a:t>Mean Exposure to PM2.5</a:t>
            </a:r>
            <a:r>
              <a:rPr lang="en-US" dirty="0"/>
              <a:t>:</a:t>
            </a:r>
          </a:p>
          <a:p>
            <a:pPr algn="ctr"/>
            <a:r>
              <a:rPr lang="en-US" dirty="0"/>
              <a:t>Negatively correlates with Environmental Policy Stringency except for the United States. Could represent the fact that the US are producing a lot more CO2 than the other countries analyzed.</a:t>
            </a:r>
          </a:p>
        </p:txBody>
      </p:sp>
      <p:pic>
        <p:nvPicPr>
          <p:cNvPr id="11" name="Picture 10">
            <a:extLst>
              <a:ext uri="{FF2B5EF4-FFF2-40B4-BE49-F238E27FC236}">
                <a16:creationId xmlns:a16="http://schemas.microsoft.com/office/drawing/2014/main" id="{29E49467-294A-CA42-94BE-33812D471DC9}"/>
              </a:ext>
            </a:extLst>
          </p:cNvPr>
          <p:cNvPicPr>
            <a:picLocks noChangeAspect="1"/>
          </p:cNvPicPr>
          <p:nvPr/>
        </p:nvPicPr>
        <p:blipFill rotWithShape="1">
          <a:blip r:embed="rId3"/>
          <a:srcRect l="573" r="71980" b="36341"/>
          <a:stretch/>
        </p:blipFill>
        <p:spPr>
          <a:xfrm>
            <a:off x="1087582" y="1932163"/>
            <a:ext cx="1981200" cy="3446319"/>
          </a:xfrm>
          <a:prstGeom prst="rect">
            <a:avLst/>
          </a:prstGeom>
        </p:spPr>
      </p:pic>
      <p:pic>
        <p:nvPicPr>
          <p:cNvPr id="12" name="Picture 11">
            <a:extLst>
              <a:ext uri="{FF2B5EF4-FFF2-40B4-BE49-F238E27FC236}">
                <a16:creationId xmlns:a16="http://schemas.microsoft.com/office/drawing/2014/main" id="{76F638A0-A52F-E941-8E43-218067226CE5}"/>
              </a:ext>
            </a:extLst>
          </p:cNvPr>
          <p:cNvPicPr>
            <a:picLocks noChangeAspect="1"/>
          </p:cNvPicPr>
          <p:nvPr/>
        </p:nvPicPr>
        <p:blipFill rotWithShape="1">
          <a:blip r:embed="rId4"/>
          <a:srcRect l="76961" r="2234" b="36341"/>
          <a:stretch/>
        </p:blipFill>
        <p:spPr>
          <a:xfrm>
            <a:off x="4878531" y="1932164"/>
            <a:ext cx="1451264" cy="3446314"/>
          </a:xfrm>
          <a:prstGeom prst="rect">
            <a:avLst/>
          </a:prstGeom>
        </p:spPr>
      </p:pic>
      <p:sp>
        <p:nvSpPr>
          <p:cNvPr id="4" name="TextBox 3">
            <a:extLst>
              <a:ext uri="{FF2B5EF4-FFF2-40B4-BE49-F238E27FC236}">
                <a16:creationId xmlns:a16="http://schemas.microsoft.com/office/drawing/2014/main" id="{5C65B990-33D3-F240-A7E5-4EB1AC0ADEBB}"/>
              </a:ext>
            </a:extLst>
          </p:cNvPr>
          <p:cNvSpPr txBox="1"/>
          <p:nvPr/>
        </p:nvSpPr>
        <p:spPr>
          <a:xfrm rot="16200000">
            <a:off x="2932715" y="5598734"/>
            <a:ext cx="809837" cy="369332"/>
          </a:xfrm>
          <a:prstGeom prst="rect">
            <a:avLst/>
          </a:prstGeom>
          <a:noFill/>
        </p:spPr>
        <p:txBody>
          <a:bodyPr wrap="none" rtlCol="0">
            <a:spAutoFit/>
          </a:bodyPr>
          <a:lstStyle/>
          <a:p>
            <a:r>
              <a:rPr lang="en-US" dirty="0"/>
              <a:t>France</a:t>
            </a:r>
          </a:p>
        </p:txBody>
      </p:sp>
      <p:pic>
        <p:nvPicPr>
          <p:cNvPr id="13" name="Picture 12">
            <a:extLst>
              <a:ext uri="{FF2B5EF4-FFF2-40B4-BE49-F238E27FC236}">
                <a16:creationId xmlns:a16="http://schemas.microsoft.com/office/drawing/2014/main" id="{B2450740-DC43-2341-B807-4AA1A51FCDEE}"/>
              </a:ext>
            </a:extLst>
          </p:cNvPr>
          <p:cNvPicPr>
            <a:picLocks noChangeAspect="1"/>
          </p:cNvPicPr>
          <p:nvPr/>
        </p:nvPicPr>
        <p:blipFill rotWithShape="1">
          <a:blip r:embed="rId5"/>
          <a:srcRect l="76303" r="15545" b="36556"/>
          <a:stretch/>
        </p:blipFill>
        <p:spPr>
          <a:xfrm>
            <a:off x="3680109" y="1918308"/>
            <a:ext cx="559382" cy="3446319"/>
          </a:xfrm>
          <a:prstGeom prst="rect">
            <a:avLst/>
          </a:prstGeom>
        </p:spPr>
      </p:pic>
      <p:sp>
        <p:nvSpPr>
          <p:cNvPr id="14" name="TextBox 13">
            <a:extLst>
              <a:ext uri="{FF2B5EF4-FFF2-40B4-BE49-F238E27FC236}">
                <a16:creationId xmlns:a16="http://schemas.microsoft.com/office/drawing/2014/main" id="{E6F8FB3D-2BC5-9540-A11B-745A94C4796F}"/>
              </a:ext>
            </a:extLst>
          </p:cNvPr>
          <p:cNvSpPr txBox="1"/>
          <p:nvPr/>
        </p:nvSpPr>
        <p:spPr>
          <a:xfrm rot="16200000">
            <a:off x="3444096" y="5698119"/>
            <a:ext cx="1008609" cy="369332"/>
          </a:xfrm>
          <a:prstGeom prst="rect">
            <a:avLst/>
          </a:prstGeom>
          <a:noFill/>
        </p:spPr>
        <p:txBody>
          <a:bodyPr wrap="none" rtlCol="0">
            <a:spAutoFit/>
          </a:bodyPr>
          <a:lstStyle/>
          <a:p>
            <a:r>
              <a:rPr lang="en-US" dirty="0"/>
              <a:t>Australia</a:t>
            </a:r>
          </a:p>
        </p:txBody>
      </p:sp>
      <p:pic>
        <p:nvPicPr>
          <p:cNvPr id="15" name="Picture 14">
            <a:extLst>
              <a:ext uri="{FF2B5EF4-FFF2-40B4-BE49-F238E27FC236}">
                <a16:creationId xmlns:a16="http://schemas.microsoft.com/office/drawing/2014/main" id="{4C09EC77-C786-3B4E-A466-F9DC0588A5A8}"/>
              </a:ext>
            </a:extLst>
          </p:cNvPr>
          <p:cNvPicPr>
            <a:picLocks noChangeAspect="1"/>
          </p:cNvPicPr>
          <p:nvPr/>
        </p:nvPicPr>
        <p:blipFill rotWithShape="1">
          <a:blip r:embed="rId6"/>
          <a:srcRect l="76688" r="15050" b="36308"/>
          <a:stretch/>
        </p:blipFill>
        <p:spPr>
          <a:xfrm>
            <a:off x="4275855" y="1932163"/>
            <a:ext cx="593305" cy="3446315"/>
          </a:xfrm>
          <a:prstGeom prst="rect">
            <a:avLst/>
          </a:prstGeom>
        </p:spPr>
      </p:pic>
      <p:sp>
        <p:nvSpPr>
          <p:cNvPr id="16" name="TextBox 15">
            <a:extLst>
              <a:ext uri="{FF2B5EF4-FFF2-40B4-BE49-F238E27FC236}">
                <a16:creationId xmlns:a16="http://schemas.microsoft.com/office/drawing/2014/main" id="{7CADD2EA-BE47-0943-9172-EE39446DBA23}"/>
              </a:ext>
            </a:extLst>
          </p:cNvPr>
          <p:cNvSpPr txBox="1"/>
          <p:nvPr/>
        </p:nvSpPr>
        <p:spPr>
          <a:xfrm rot="16200000">
            <a:off x="3839258" y="5913723"/>
            <a:ext cx="1439818" cy="369332"/>
          </a:xfrm>
          <a:prstGeom prst="rect">
            <a:avLst/>
          </a:prstGeom>
          <a:noFill/>
        </p:spPr>
        <p:txBody>
          <a:bodyPr wrap="none" rtlCol="0">
            <a:spAutoFit/>
          </a:bodyPr>
          <a:lstStyle/>
          <a:p>
            <a:r>
              <a:rPr lang="en-US" dirty="0"/>
              <a:t>United States</a:t>
            </a:r>
          </a:p>
        </p:txBody>
      </p:sp>
      <p:sp>
        <p:nvSpPr>
          <p:cNvPr id="17" name="TextBox 16">
            <a:extLst>
              <a:ext uri="{FF2B5EF4-FFF2-40B4-BE49-F238E27FC236}">
                <a16:creationId xmlns:a16="http://schemas.microsoft.com/office/drawing/2014/main" id="{BA429B7F-EFFB-7F47-83A5-29A03E3ACCAD}"/>
              </a:ext>
            </a:extLst>
          </p:cNvPr>
          <p:cNvSpPr txBox="1"/>
          <p:nvPr/>
        </p:nvSpPr>
        <p:spPr>
          <a:xfrm rot="16200000">
            <a:off x="4661879" y="5630791"/>
            <a:ext cx="873957" cy="369332"/>
          </a:xfrm>
          <a:prstGeom prst="rect">
            <a:avLst/>
          </a:prstGeom>
          <a:noFill/>
        </p:spPr>
        <p:txBody>
          <a:bodyPr wrap="none" rtlCol="0">
            <a:spAutoFit/>
          </a:bodyPr>
          <a:lstStyle/>
          <a:p>
            <a:r>
              <a:rPr lang="en-US" dirty="0"/>
              <a:t>Canada</a:t>
            </a:r>
          </a:p>
        </p:txBody>
      </p:sp>
      <p:sp>
        <p:nvSpPr>
          <p:cNvPr id="5" name="TextBox 4">
            <a:extLst>
              <a:ext uri="{FF2B5EF4-FFF2-40B4-BE49-F238E27FC236}">
                <a16:creationId xmlns:a16="http://schemas.microsoft.com/office/drawing/2014/main" id="{C9D3D652-F5DF-9D4B-94E1-A89596908C56}"/>
              </a:ext>
            </a:extLst>
          </p:cNvPr>
          <p:cNvSpPr txBox="1"/>
          <p:nvPr/>
        </p:nvSpPr>
        <p:spPr>
          <a:xfrm>
            <a:off x="3068782" y="1530380"/>
            <a:ext cx="3159263" cy="369332"/>
          </a:xfrm>
          <a:prstGeom prst="rect">
            <a:avLst/>
          </a:prstGeom>
          <a:noFill/>
        </p:spPr>
        <p:txBody>
          <a:bodyPr wrap="none" rtlCol="0">
            <a:spAutoFit/>
          </a:bodyPr>
          <a:lstStyle/>
          <a:p>
            <a:r>
              <a:rPr lang="en-US" dirty="0"/>
              <a:t>Environmental Policy Stringency</a:t>
            </a:r>
          </a:p>
        </p:txBody>
      </p:sp>
      <p:sp>
        <p:nvSpPr>
          <p:cNvPr id="6" name="Rectangle 5">
            <a:extLst>
              <a:ext uri="{FF2B5EF4-FFF2-40B4-BE49-F238E27FC236}">
                <a16:creationId xmlns:a16="http://schemas.microsoft.com/office/drawing/2014/main" id="{36EA4E2A-BC97-8F4A-BAF8-6E0F379A1CD8}"/>
              </a:ext>
            </a:extLst>
          </p:cNvPr>
          <p:cNvSpPr/>
          <p:nvPr/>
        </p:nvSpPr>
        <p:spPr>
          <a:xfrm>
            <a:off x="3105146" y="2147455"/>
            <a:ext cx="1728354" cy="4433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F853BA9-E6E3-9245-8785-CFE40066B024}"/>
              </a:ext>
            </a:extLst>
          </p:cNvPr>
          <p:cNvPicPr>
            <a:picLocks noChangeAspect="1"/>
          </p:cNvPicPr>
          <p:nvPr/>
        </p:nvPicPr>
        <p:blipFill>
          <a:blip r:embed="rId7"/>
          <a:stretch>
            <a:fillRect/>
          </a:stretch>
        </p:blipFill>
        <p:spPr>
          <a:xfrm>
            <a:off x="7976587" y="4683556"/>
            <a:ext cx="2625010" cy="1750007"/>
          </a:xfrm>
          <a:prstGeom prst="rect">
            <a:avLst/>
          </a:prstGeom>
        </p:spPr>
      </p:pic>
      <p:sp>
        <p:nvSpPr>
          <p:cNvPr id="20" name="Rectangle 19">
            <a:extLst>
              <a:ext uri="{FF2B5EF4-FFF2-40B4-BE49-F238E27FC236}">
                <a16:creationId xmlns:a16="http://schemas.microsoft.com/office/drawing/2014/main" id="{739ABAB5-5084-3442-B15B-3E766D9DB5E1}"/>
              </a:ext>
            </a:extLst>
          </p:cNvPr>
          <p:cNvSpPr/>
          <p:nvPr/>
        </p:nvSpPr>
        <p:spPr>
          <a:xfrm>
            <a:off x="3105145" y="2604653"/>
            <a:ext cx="2297671" cy="4433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052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Discussion</a:t>
            </a:r>
            <a:br>
              <a:rPr lang="en-US" sz="3200" dirty="0"/>
            </a:br>
            <a:endParaRPr lang="en-US" sz="3200" dirty="0"/>
          </a:p>
        </p:txBody>
      </p:sp>
      <p:sp>
        <p:nvSpPr>
          <p:cNvPr id="3" name="TextBox 2">
            <a:extLst>
              <a:ext uri="{FF2B5EF4-FFF2-40B4-BE49-F238E27FC236}">
                <a16:creationId xmlns:a16="http://schemas.microsoft.com/office/drawing/2014/main" id="{30ED2801-B831-B74D-81FA-355C0CAD6807}"/>
              </a:ext>
            </a:extLst>
          </p:cNvPr>
          <p:cNvSpPr txBox="1"/>
          <p:nvPr/>
        </p:nvSpPr>
        <p:spPr>
          <a:xfrm>
            <a:off x="838200" y="1662545"/>
            <a:ext cx="10515600" cy="646331"/>
          </a:xfrm>
          <a:prstGeom prst="rect">
            <a:avLst/>
          </a:prstGeom>
          <a:noFill/>
        </p:spPr>
        <p:txBody>
          <a:bodyPr wrap="square" rtlCol="0">
            <a:spAutoFit/>
          </a:bodyPr>
          <a:lstStyle/>
          <a:p>
            <a:r>
              <a:rPr lang="en-US" b="1" dirty="0">
                <a:solidFill>
                  <a:schemeClr val="bg1">
                    <a:lumMod val="65000"/>
                  </a:schemeClr>
                </a:solidFill>
              </a:rPr>
              <a:t>Discuss your findings. Did you find what you expected to find? If not, why not? What inferences or general conclusions can you draw from your analysis?</a:t>
            </a:r>
          </a:p>
        </p:txBody>
      </p:sp>
      <p:sp>
        <p:nvSpPr>
          <p:cNvPr id="9" name="TextBox 8">
            <a:extLst>
              <a:ext uri="{FF2B5EF4-FFF2-40B4-BE49-F238E27FC236}">
                <a16:creationId xmlns:a16="http://schemas.microsoft.com/office/drawing/2014/main" id="{D063568A-D5EF-0040-B689-C1762EF83D37}"/>
              </a:ext>
            </a:extLst>
          </p:cNvPr>
          <p:cNvSpPr txBox="1"/>
          <p:nvPr/>
        </p:nvSpPr>
        <p:spPr>
          <a:xfrm>
            <a:off x="727363" y="2452255"/>
            <a:ext cx="11021291" cy="3693319"/>
          </a:xfrm>
          <a:prstGeom prst="rect">
            <a:avLst/>
          </a:prstGeom>
          <a:noFill/>
        </p:spPr>
        <p:txBody>
          <a:bodyPr wrap="square" rtlCol="0">
            <a:spAutoFit/>
          </a:bodyPr>
          <a:lstStyle/>
          <a:p>
            <a:r>
              <a:rPr lang="en-US" dirty="0"/>
              <a:t>Our basic question was to know if a government by promoting a strict environmental policy and assigning a large budget to the environmental cause would impact or not on the pollution and biodiversity.</a:t>
            </a:r>
          </a:p>
          <a:p>
            <a:pPr marL="285750" indent="-285750">
              <a:buFontTx/>
              <a:buChar char="-"/>
            </a:pPr>
            <a:endParaRPr lang="en-US" dirty="0"/>
          </a:p>
          <a:p>
            <a:pPr marL="342900" indent="-342900">
              <a:buFont typeface="+mj-lt"/>
              <a:buAutoNum type="arabicPeriod"/>
            </a:pPr>
            <a:r>
              <a:rPr lang="en-US" dirty="0"/>
              <a:t>We found that a strict environmental policy does indeed correlate with a decrease in mean population exposure to PM2.5 in all countries tested. </a:t>
            </a:r>
          </a:p>
          <a:p>
            <a:pPr marL="342900" indent="-342900">
              <a:buFont typeface="+mj-lt"/>
              <a:buAutoNum type="arabicPeriod"/>
            </a:pPr>
            <a:r>
              <a:rPr lang="en-US" dirty="0"/>
              <a:t>Interestingly, the consequences of an increased budget allocated to environment did generally not correlated with any of the variable tested (biodiversity or pollution). This might be linked to the fact that an investment in R&amp;D for example will only have a potential impact years after the investment. </a:t>
            </a:r>
          </a:p>
          <a:p>
            <a:pPr marL="342900" indent="-342900">
              <a:buFont typeface="+mj-lt"/>
              <a:buAutoNum type="arabicPeriod"/>
            </a:pPr>
            <a:r>
              <a:rPr lang="en-US" dirty="0"/>
              <a:t>In a similar way, the biodiversity data are harder to correlate to the governmental policies due to the fact that the impact of new laws are certainly going to be be seen only years/decades later. </a:t>
            </a:r>
          </a:p>
          <a:p>
            <a:r>
              <a:rPr lang="en-US" dirty="0"/>
              <a:t>Moreover, the overall biodiversity increase in some of the country tested could be due to an improvement of the data collections (GPS, satellites imaging, data processing...) more than to an effective growth of the population.</a:t>
            </a:r>
          </a:p>
          <a:p>
            <a:endParaRPr lang="en-US" dirty="0"/>
          </a:p>
        </p:txBody>
      </p:sp>
    </p:spTree>
    <p:extLst>
      <p:ext uri="{BB962C8B-B14F-4D97-AF65-F5344CB8AC3E}">
        <p14:creationId xmlns:p14="http://schemas.microsoft.com/office/powerpoint/2010/main" val="106616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09F3D-DCF2-C842-B350-8B5B2A26F292}"/>
              </a:ext>
            </a:extLst>
          </p:cNvPr>
          <p:cNvSpPr>
            <a:spLocks noGrp="1"/>
          </p:cNvSpPr>
          <p:nvPr>
            <p:ph type="title"/>
          </p:nvPr>
        </p:nvSpPr>
        <p:spPr>
          <a:xfrm>
            <a:off x="2397391" y="2682656"/>
            <a:ext cx="7729728" cy="1188720"/>
          </a:xfrm>
        </p:spPr>
        <p:txBody>
          <a:bodyPr/>
          <a:lstStyle/>
          <a:p>
            <a:r>
              <a:rPr lang="en-US" dirty="0"/>
              <a:t>Thank you !</a:t>
            </a:r>
          </a:p>
        </p:txBody>
      </p:sp>
    </p:spTree>
    <p:extLst>
      <p:ext uri="{BB962C8B-B14F-4D97-AF65-F5344CB8AC3E}">
        <p14:creationId xmlns:p14="http://schemas.microsoft.com/office/powerpoint/2010/main" val="3880491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Motivation and Summary</a:t>
            </a:r>
            <a:endParaRPr lang="en-US" sz="2500" dirty="0"/>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5078313"/>
          </a:xfrm>
          <a:prstGeom prst="rect">
            <a:avLst/>
          </a:prstGeom>
          <a:noFill/>
        </p:spPr>
        <p:txBody>
          <a:bodyPr wrap="square" rtlCol="0">
            <a:spAutoFit/>
          </a:bodyPr>
          <a:lstStyle/>
          <a:p>
            <a:pPr marL="342900" indent="-342900">
              <a:buAutoNum type="arabicPeriod"/>
            </a:pPr>
            <a:r>
              <a:rPr lang="en-US" b="1" dirty="0">
                <a:solidFill>
                  <a:schemeClr val="bg1">
                    <a:lumMod val="65000"/>
                  </a:schemeClr>
                </a:solidFill>
              </a:rPr>
              <a:t>Define the core message or hypothesis of your project</a:t>
            </a:r>
          </a:p>
          <a:p>
            <a:endParaRPr lang="en-US" b="1" dirty="0">
              <a:solidFill>
                <a:schemeClr val="bg1">
                  <a:lumMod val="65000"/>
                </a:schemeClr>
              </a:solidFill>
            </a:endParaRPr>
          </a:p>
          <a:p>
            <a:pPr marL="742950" lvl="1" indent="-285750">
              <a:buFontTx/>
              <a:buChar char="-"/>
            </a:pPr>
            <a:r>
              <a:rPr lang="en-US" dirty="0"/>
              <a:t>We wanted to make a data analysis concerning environment and biodiversity</a:t>
            </a:r>
          </a:p>
          <a:p>
            <a:pPr marL="742950" lvl="1" indent="-285750">
              <a:buFontTx/>
              <a:buChar char="-"/>
            </a:pPr>
            <a:r>
              <a:rPr lang="en-US" dirty="0"/>
              <a:t>The OECD combined with the WWF data base gave us a great source of data</a:t>
            </a:r>
          </a:p>
          <a:p>
            <a:pPr marL="742950" lvl="1" indent="-285750">
              <a:buFontTx/>
              <a:buChar char="-"/>
            </a:pPr>
            <a:r>
              <a:rPr lang="en-US" dirty="0"/>
              <a:t>We chose to define our question based on the available data :</a:t>
            </a:r>
          </a:p>
          <a:p>
            <a:pPr marL="742950" lvl="1" indent="-285750">
              <a:buFontTx/>
              <a:buChar char="-"/>
            </a:pPr>
            <a:endParaRPr lang="en-US" dirty="0"/>
          </a:p>
          <a:p>
            <a:pPr lvl="1" algn="ctr"/>
            <a:r>
              <a:rPr lang="en-US" b="1" dirty="0"/>
              <a:t>“ How much does the environmental policy of a country impact on </a:t>
            </a:r>
          </a:p>
          <a:p>
            <a:pPr lvl="1" algn="ctr"/>
            <a:r>
              <a:rPr lang="en-US" b="1" dirty="0"/>
              <a:t>its CO2 production, pollution or biodiversity? ”</a:t>
            </a:r>
          </a:p>
          <a:p>
            <a:endParaRPr lang="en-US" dirty="0"/>
          </a:p>
          <a:p>
            <a:pPr marL="342900" indent="-342900">
              <a:buFont typeface="+mj-lt"/>
              <a:buAutoNum type="arabicPeriod" startAt="2"/>
            </a:pPr>
            <a:r>
              <a:rPr lang="en-US" b="1" dirty="0">
                <a:solidFill>
                  <a:schemeClr val="bg1">
                    <a:lumMod val="65000"/>
                  </a:schemeClr>
                </a:solidFill>
              </a:rPr>
              <a:t>Describe whether you were able to answer these questions to your satisfaction, and briefly summarize your findings</a:t>
            </a:r>
          </a:p>
          <a:p>
            <a:endParaRPr lang="en-US" b="1" dirty="0">
              <a:solidFill>
                <a:schemeClr val="bg1">
                  <a:lumMod val="65000"/>
                </a:schemeClr>
              </a:solidFill>
            </a:endParaRPr>
          </a:p>
          <a:p>
            <a:pPr lvl="1"/>
            <a:r>
              <a:rPr lang="en-US" dirty="0"/>
              <a:t>We got a large amount of data that enabled us to partially answer our question:</a:t>
            </a:r>
          </a:p>
          <a:p>
            <a:pPr lvl="1"/>
            <a:endParaRPr lang="en-US" dirty="0"/>
          </a:p>
          <a:p>
            <a:pPr lvl="1"/>
            <a:r>
              <a:rPr lang="en-US" dirty="0"/>
              <a:t>A high stringency on environmental laws is generally correlated with a decrease in CO2 emission. </a:t>
            </a:r>
          </a:p>
          <a:p>
            <a:pPr lvl="1"/>
            <a:r>
              <a:rPr lang="en-US" dirty="0"/>
              <a:t>A high stringency on environmental laws is correlated with a decrease in the mean population exposure to fine particles.</a:t>
            </a:r>
          </a:p>
          <a:p>
            <a:pPr lvl="1"/>
            <a:endParaRPr lang="en-US" dirty="0"/>
          </a:p>
        </p:txBody>
      </p:sp>
    </p:spTree>
    <p:extLst>
      <p:ext uri="{BB962C8B-B14F-4D97-AF65-F5344CB8AC3E}">
        <p14:creationId xmlns:p14="http://schemas.microsoft.com/office/powerpoint/2010/main" val="2143545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Questions &amp; Data</a:t>
            </a:r>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5909310"/>
          </a:xfrm>
          <a:prstGeom prst="rect">
            <a:avLst/>
          </a:prstGeom>
          <a:noFill/>
        </p:spPr>
        <p:txBody>
          <a:bodyPr wrap="square" rtlCol="0">
            <a:spAutoFit/>
          </a:bodyPr>
          <a:lstStyle/>
          <a:p>
            <a:pPr lvl="1" algn="ctr"/>
            <a:r>
              <a:rPr lang="en-US" b="1" dirty="0"/>
              <a:t>“ How much does the environmental policy of a country impact on </a:t>
            </a:r>
          </a:p>
          <a:p>
            <a:pPr lvl="1" algn="ctr"/>
            <a:r>
              <a:rPr lang="en-US" b="1" dirty="0"/>
              <a:t>its CO2 production, pollution or biodiversity? ”</a:t>
            </a:r>
            <a:endParaRPr lang="en-US" dirty="0"/>
          </a:p>
          <a:p>
            <a:r>
              <a:rPr lang="en-US" b="1" dirty="0">
                <a:solidFill>
                  <a:schemeClr val="bg1">
                    <a:lumMod val="65000"/>
                  </a:schemeClr>
                </a:solidFill>
              </a:rPr>
              <a:t>Elaborate on the questions you asked, describing what kinds of data you needed to answer them, and where you found it</a:t>
            </a:r>
          </a:p>
          <a:p>
            <a:endParaRPr lang="en-US" b="1" dirty="0">
              <a:solidFill>
                <a:schemeClr val="bg1">
                  <a:lumMod val="65000"/>
                </a:schemeClr>
              </a:solidFill>
            </a:endParaRPr>
          </a:p>
          <a:p>
            <a:pPr lvl="1"/>
            <a:r>
              <a:rPr lang="en-US" dirty="0"/>
              <a:t>- The OECD database has an incredible amount of Data available. For example for Air &amp; Climate, we had access to :</a:t>
            </a:r>
          </a:p>
          <a:p>
            <a:pPr marL="1200150" lvl="2" indent="-285750">
              <a:buFont typeface="Arial" panose="020B0604020202020204" pitchFamily="34" charset="0"/>
              <a:buChar char="•"/>
            </a:pPr>
            <a:r>
              <a:rPr lang="en-US" dirty="0"/>
              <a:t>Emissions of air pollutants : Total man-made emissions, Total mobile sources, Total stationary sources, Industrial combustion, Other combustion, Agriculture, Waste, Total emission intensities ... </a:t>
            </a:r>
          </a:p>
          <a:p>
            <a:pPr marL="1200150" lvl="2" indent="-285750">
              <a:buFont typeface="Arial" panose="020B0604020202020204" pitchFamily="34" charset="0"/>
              <a:buChar char="•"/>
            </a:pPr>
            <a:r>
              <a:rPr lang="en-US" dirty="0"/>
              <a:t>Each of this categories are available for Sulphur Oxides, Nitrogen Oxides, Particulates (PM10 or PM2.5), Carbon monoxide or Non-methane volatile Organic compounds.</a:t>
            </a:r>
          </a:p>
          <a:p>
            <a:pPr marL="1200150" lvl="2" indent="-285750">
              <a:buFont typeface="Arial" panose="020B0604020202020204" pitchFamily="34" charset="0"/>
              <a:buChar char="•"/>
            </a:pPr>
            <a:r>
              <a:rPr lang="en-US" dirty="0"/>
              <a:t>But also the greenhouse gas emission by sources more specifically ... </a:t>
            </a:r>
          </a:p>
          <a:p>
            <a:pPr lvl="2"/>
            <a:endParaRPr lang="en-US" dirty="0"/>
          </a:p>
          <a:p>
            <a:pPr marL="742950" lvl="1" indent="-285750">
              <a:buFontTx/>
              <a:buChar char="-"/>
            </a:pPr>
            <a:r>
              <a:rPr lang="en-US" dirty="0"/>
              <a:t>We had to better understand each category and select relevant datasets. We finally focused on 6 categories:</a:t>
            </a:r>
          </a:p>
          <a:p>
            <a:pPr lvl="1"/>
            <a:endParaRPr lang="en-US" dirty="0"/>
          </a:p>
          <a:p>
            <a:pPr lvl="1"/>
            <a:r>
              <a:rPr lang="en-US" dirty="0"/>
              <a:t>Mean population exposure to PM2.5 (pollution), Percent of CO2 emission (pollution), GDP per capita  (development), Percent of Total Government R&amp;D budget for Environment (government action), Percent of Total tax Revenue for environment (government action) and Environmental policy stringency (government action). We also used the biodiversity data from WWF dataset (biodiversity).</a:t>
            </a:r>
          </a:p>
          <a:p>
            <a:endParaRPr lang="en-US" dirty="0"/>
          </a:p>
        </p:txBody>
      </p:sp>
    </p:spTree>
    <p:extLst>
      <p:ext uri="{BB962C8B-B14F-4D97-AF65-F5344CB8AC3E}">
        <p14:creationId xmlns:p14="http://schemas.microsoft.com/office/powerpoint/2010/main" val="1480189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Data clean up and exploration</a:t>
            </a:r>
          </a:p>
        </p:txBody>
      </p:sp>
      <p:sp>
        <p:nvSpPr>
          <p:cNvPr id="4" name="Rectangle 3">
            <a:extLst>
              <a:ext uri="{FF2B5EF4-FFF2-40B4-BE49-F238E27FC236}">
                <a16:creationId xmlns:a16="http://schemas.microsoft.com/office/drawing/2014/main" id="{AEF60928-D313-AB40-9EB6-F9D21D7605D4}"/>
              </a:ext>
            </a:extLst>
          </p:cNvPr>
          <p:cNvSpPr/>
          <p:nvPr/>
        </p:nvSpPr>
        <p:spPr>
          <a:xfrm>
            <a:off x="838200" y="1219817"/>
            <a:ext cx="10515600" cy="923330"/>
          </a:xfrm>
          <a:prstGeom prst="rect">
            <a:avLst/>
          </a:prstGeom>
        </p:spPr>
        <p:txBody>
          <a:bodyPr wrap="square">
            <a:spAutoFit/>
          </a:bodyPr>
          <a:lstStyle/>
          <a:p>
            <a:r>
              <a:rPr lang="en-US" b="1" dirty="0">
                <a:solidFill>
                  <a:schemeClr val="bg1">
                    <a:lumMod val="65000"/>
                  </a:schemeClr>
                </a:solidFill>
              </a:rPr>
              <a:t>Describe the exploration and cleanup process, Discuss insights you had while exploring the data that you didn't anticipate, Discuss any problems that arose after exploring the data, and how you resolved them</a:t>
            </a:r>
          </a:p>
        </p:txBody>
      </p:sp>
      <p:pic>
        <p:nvPicPr>
          <p:cNvPr id="6" name="Picture 5">
            <a:extLst>
              <a:ext uri="{FF2B5EF4-FFF2-40B4-BE49-F238E27FC236}">
                <a16:creationId xmlns:a16="http://schemas.microsoft.com/office/drawing/2014/main" id="{354DF684-4071-7D4C-AA96-1C761AA76AE5}"/>
              </a:ext>
            </a:extLst>
          </p:cNvPr>
          <p:cNvPicPr>
            <a:picLocks noChangeAspect="1"/>
          </p:cNvPicPr>
          <p:nvPr/>
        </p:nvPicPr>
        <p:blipFill>
          <a:blip r:embed="rId3"/>
          <a:stretch>
            <a:fillRect/>
          </a:stretch>
        </p:blipFill>
        <p:spPr>
          <a:xfrm>
            <a:off x="167985" y="2143147"/>
            <a:ext cx="6911686" cy="3298933"/>
          </a:xfrm>
          <a:prstGeom prst="rect">
            <a:avLst/>
          </a:prstGeom>
        </p:spPr>
      </p:pic>
      <p:pic>
        <p:nvPicPr>
          <p:cNvPr id="8" name="Picture 7">
            <a:extLst>
              <a:ext uri="{FF2B5EF4-FFF2-40B4-BE49-F238E27FC236}">
                <a16:creationId xmlns:a16="http://schemas.microsoft.com/office/drawing/2014/main" id="{CDDBC826-F7EB-D042-BD04-1BCB1C56889F}"/>
              </a:ext>
            </a:extLst>
          </p:cNvPr>
          <p:cNvPicPr>
            <a:picLocks noChangeAspect="1"/>
          </p:cNvPicPr>
          <p:nvPr/>
        </p:nvPicPr>
        <p:blipFill>
          <a:blip r:embed="rId4"/>
          <a:stretch>
            <a:fillRect/>
          </a:stretch>
        </p:blipFill>
        <p:spPr>
          <a:xfrm>
            <a:off x="7237268" y="1986003"/>
            <a:ext cx="4774623" cy="4564959"/>
          </a:xfrm>
          <a:prstGeom prst="rect">
            <a:avLst/>
          </a:prstGeom>
        </p:spPr>
      </p:pic>
      <p:sp>
        <p:nvSpPr>
          <p:cNvPr id="9" name="TextBox 8">
            <a:extLst>
              <a:ext uri="{FF2B5EF4-FFF2-40B4-BE49-F238E27FC236}">
                <a16:creationId xmlns:a16="http://schemas.microsoft.com/office/drawing/2014/main" id="{A92656B1-DC49-C743-87A7-2DFE51F0DC50}"/>
              </a:ext>
            </a:extLst>
          </p:cNvPr>
          <p:cNvSpPr txBox="1"/>
          <p:nvPr/>
        </p:nvSpPr>
        <p:spPr>
          <a:xfrm>
            <a:off x="0" y="5543876"/>
            <a:ext cx="7237268" cy="923330"/>
          </a:xfrm>
          <a:prstGeom prst="rect">
            <a:avLst/>
          </a:prstGeom>
          <a:noFill/>
        </p:spPr>
        <p:txBody>
          <a:bodyPr wrap="square" rtlCol="0">
            <a:spAutoFit/>
          </a:bodyPr>
          <a:lstStyle/>
          <a:p>
            <a:pPr algn="ctr"/>
            <a:r>
              <a:rPr lang="en-US" dirty="0"/>
              <a:t>Our biodiversity dataset was particularly complex as collected from a large number of different countries with a wide variety of collection techniques. We chose to focus on collecting the number of individuals counted.</a:t>
            </a:r>
          </a:p>
        </p:txBody>
      </p:sp>
    </p:spTree>
    <p:extLst>
      <p:ext uri="{BB962C8B-B14F-4D97-AF65-F5344CB8AC3E}">
        <p14:creationId xmlns:p14="http://schemas.microsoft.com/office/powerpoint/2010/main" val="305131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Data clean up and exploration</a:t>
            </a:r>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1477328"/>
          </a:xfrm>
          <a:prstGeom prst="rect">
            <a:avLst/>
          </a:prstGeom>
          <a:noFill/>
        </p:spPr>
        <p:txBody>
          <a:bodyPr wrap="square" rtlCol="0">
            <a:spAutoFit/>
          </a:bodyPr>
          <a:lstStyle/>
          <a:p>
            <a:r>
              <a:rPr lang="en-US" b="1" dirty="0">
                <a:solidFill>
                  <a:schemeClr val="bg1">
                    <a:lumMod val="65000"/>
                  </a:schemeClr>
                </a:solidFill>
              </a:rPr>
              <a:t>Present and discuss interesting figures developed during exploration</a:t>
            </a:r>
          </a:p>
          <a:p>
            <a:endParaRPr lang="en-US" b="1" dirty="0">
              <a:solidFill>
                <a:schemeClr val="bg1">
                  <a:lumMod val="65000"/>
                </a:schemeClr>
              </a:solidFill>
            </a:endParaRPr>
          </a:p>
          <a:p>
            <a:endParaRPr lang="en-US" b="1" dirty="0">
              <a:solidFill>
                <a:schemeClr val="bg1">
                  <a:lumMod val="65000"/>
                </a:schemeClr>
              </a:solidFill>
            </a:endParaRPr>
          </a:p>
          <a:p>
            <a:endParaRPr lang="en-US" b="1" dirty="0">
              <a:solidFill>
                <a:schemeClr val="bg1">
                  <a:lumMod val="65000"/>
                </a:schemeClr>
              </a:solidFill>
            </a:endParaRPr>
          </a:p>
          <a:p>
            <a:endParaRPr lang="en-US" dirty="0"/>
          </a:p>
        </p:txBody>
      </p:sp>
      <p:pic>
        <p:nvPicPr>
          <p:cNvPr id="4" name="Picture 3">
            <a:extLst>
              <a:ext uri="{FF2B5EF4-FFF2-40B4-BE49-F238E27FC236}">
                <a16:creationId xmlns:a16="http://schemas.microsoft.com/office/drawing/2014/main" id="{C6A1327E-E119-C94A-AA0C-C29B2C385037}"/>
              </a:ext>
            </a:extLst>
          </p:cNvPr>
          <p:cNvPicPr>
            <a:picLocks noChangeAspect="1"/>
          </p:cNvPicPr>
          <p:nvPr/>
        </p:nvPicPr>
        <p:blipFill>
          <a:blip r:embed="rId3"/>
          <a:stretch>
            <a:fillRect/>
          </a:stretch>
        </p:blipFill>
        <p:spPr>
          <a:xfrm>
            <a:off x="6522028" y="1613465"/>
            <a:ext cx="5486400" cy="3657600"/>
          </a:xfrm>
          <a:prstGeom prst="rect">
            <a:avLst/>
          </a:prstGeom>
        </p:spPr>
      </p:pic>
      <p:pic>
        <p:nvPicPr>
          <p:cNvPr id="5" name="Picture 4">
            <a:extLst>
              <a:ext uri="{FF2B5EF4-FFF2-40B4-BE49-F238E27FC236}">
                <a16:creationId xmlns:a16="http://schemas.microsoft.com/office/drawing/2014/main" id="{BB281F6C-AEFB-AD4F-8956-C95FDD8916E8}"/>
              </a:ext>
            </a:extLst>
          </p:cNvPr>
          <p:cNvPicPr>
            <a:picLocks noChangeAspect="1"/>
          </p:cNvPicPr>
          <p:nvPr/>
        </p:nvPicPr>
        <p:blipFill>
          <a:blip r:embed="rId4"/>
          <a:stretch>
            <a:fillRect/>
          </a:stretch>
        </p:blipFill>
        <p:spPr>
          <a:xfrm>
            <a:off x="210748" y="1613465"/>
            <a:ext cx="5486400" cy="3657600"/>
          </a:xfrm>
          <a:prstGeom prst="rect">
            <a:avLst/>
          </a:prstGeom>
        </p:spPr>
      </p:pic>
      <p:sp>
        <p:nvSpPr>
          <p:cNvPr id="6" name="Right Arrow 5">
            <a:extLst>
              <a:ext uri="{FF2B5EF4-FFF2-40B4-BE49-F238E27FC236}">
                <a16:creationId xmlns:a16="http://schemas.microsoft.com/office/drawing/2014/main" id="{D9C7EB77-6E36-7543-92A6-EB445711432B}"/>
              </a:ext>
            </a:extLst>
          </p:cNvPr>
          <p:cNvSpPr/>
          <p:nvPr/>
        </p:nvSpPr>
        <p:spPr>
          <a:xfrm>
            <a:off x="5752567" y="3976254"/>
            <a:ext cx="677923" cy="27709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89727F31-4957-1848-A7C0-E65C5D3C8A2E}"/>
              </a:ext>
            </a:extLst>
          </p:cNvPr>
          <p:cNvSpPr txBox="1"/>
          <p:nvPr/>
        </p:nvSpPr>
        <p:spPr>
          <a:xfrm>
            <a:off x="210748" y="5322859"/>
            <a:ext cx="11797680" cy="1477328"/>
          </a:xfrm>
          <a:prstGeom prst="rect">
            <a:avLst/>
          </a:prstGeom>
          <a:noFill/>
        </p:spPr>
        <p:txBody>
          <a:bodyPr wrap="square" rtlCol="0">
            <a:spAutoFit/>
          </a:bodyPr>
          <a:lstStyle/>
          <a:p>
            <a:r>
              <a:rPr lang="en-US" dirty="0"/>
              <a:t>In order to compare different countries outcome, we had to convert a lot of data into percentages.</a:t>
            </a:r>
          </a:p>
          <a:p>
            <a:endParaRPr lang="en-US" dirty="0"/>
          </a:p>
          <a:p>
            <a:r>
              <a:rPr lang="en-US" dirty="0"/>
              <a:t>This revealed to us that while some countries have a decrease of CO2 emission over the past 15 years (Austria, US, UK, France...) some other do not (Canada, Australia...). We found this trend interesting and chose to select 4 countries to further analyze our datasets:  Austria, France, US and Canada.</a:t>
            </a:r>
          </a:p>
        </p:txBody>
      </p:sp>
    </p:spTree>
    <p:extLst>
      <p:ext uri="{BB962C8B-B14F-4D97-AF65-F5344CB8AC3E}">
        <p14:creationId xmlns:p14="http://schemas.microsoft.com/office/powerpoint/2010/main" val="169127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2500" b="1" dirty="0"/>
              <a:t>Narrowing Our Focus To Select Countries</a:t>
            </a:r>
            <a:br>
              <a:rPr lang="en-US" sz="2500" dirty="0"/>
            </a:br>
            <a:endParaRPr lang="en-US" sz="2500" dirty="0"/>
          </a:p>
        </p:txBody>
      </p:sp>
      <p:pic>
        <p:nvPicPr>
          <p:cNvPr id="4" name="Picture 3">
            <a:extLst>
              <a:ext uri="{FF2B5EF4-FFF2-40B4-BE49-F238E27FC236}">
                <a16:creationId xmlns:a16="http://schemas.microsoft.com/office/drawing/2014/main" id="{2256BEF8-059A-0845-BDF7-40CA886A8022}"/>
              </a:ext>
            </a:extLst>
          </p:cNvPr>
          <p:cNvPicPr>
            <a:picLocks noChangeAspect="1"/>
          </p:cNvPicPr>
          <p:nvPr/>
        </p:nvPicPr>
        <p:blipFill>
          <a:blip r:embed="rId3"/>
          <a:stretch>
            <a:fillRect/>
          </a:stretch>
        </p:blipFill>
        <p:spPr>
          <a:xfrm>
            <a:off x="605559" y="1672936"/>
            <a:ext cx="7753562" cy="4478482"/>
          </a:xfrm>
          <a:prstGeom prst="rect">
            <a:avLst/>
          </a:prstGeom>
        </p:spPr>
      </p:pic>
      <p:sp>
        <p:nvSpPr>
          <p:cNvPr id="9" name="TextBox 8">
            <a:extLst>
              <a:ext uri="{FF2B5EF4-FFF2-40B4-BE49-F238E27FC236}">
                <a16:creationId xmlns:a16="http://schemas.microsoft.com/office/drawing/2014/main" id="{B145FF8A-70ED-0D4D-BF86-911083BFEA3A}"/>
              </a:ext>
            </a:extLst>
          </p:cNvPr>
          <p:cNvSpPr txBox="1"/>
          <p:nvPr/>
        </p:nvSpPr>
        <p:spPr>
          <a:xfrm>
            <a:off x="8631382" y="2065517"/>
            <a:ext cx="3020291" cy="3693319"/>
          </a:xfrm>
          <a:prstGeom prst="rect">
            <a:avLst/>
          </a:prstGeom>
          <a:noFill/>
        </p:spPr>
        <p:txBody>
          <a:bodyPr wrap="square" rtlCol="0">
            <a:spAutoFit/>
          </a:bodyPr>
          <a:lstStyle/>
          <a:p>
            <a:pPr algn="ctr"/>
            <a:r>
              <a:rPr lang="en-US" dirty="0"/>
              <a:t>These 4 countries appeared to use as particularly interesting to study as all of them had a wide variety of data available. </a:t>
            </a:r>
          </a:p>
          <a:p>
            <a:pPr algn="ctr"/>
            <a:endParaRPr lang="en-US" dirty="0"/>
          </a:p>
          <a:p>
            <a:pPr algn="ctr"/>
            <a:r>
              <a:rPr lang="en-US" dirty="0"/>
              <a:t>Moreover, in contrast to the other countries, Canada seems to have a decreased biodiversity since 1974. Is there anything specific to Canada compare to the other countries that could correlate to this observation?</a:t>
            </a:r>
          </a:p>
        </p:txBody>
      </p:sp>
    </p:spTree>
    <p:extLst>
      <p:ext uri="{BB962C8B-B14F-4D97-AF65-F5344CB8AC3E}">
        <p14:creationId xmlns:p14="http://schemas.microsoft.com/office/powerpoint/2010/main" val="1313485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37506"/>
            <a:ext cx="10515600" cy="959528"/>
          </a:xfrm>
        </p:spPr>
        <p:txBody>
          <a:bodyPr anchor="t">
            <a:noAutofit/>
          </a:bodyPr>
          <a:lstStyle/>
          <a:p>
            <a:pPr algn="ctr"/>
            <a:r>
              <a:rPr lang="en-US" sz="2500" b="1" dirty="0"/>
              <a:t>Comparison of CO2 production and law enforcement</a:t>
            </a:r>
            <a:br>
              <a:rPr lang="en-US" sz="2500" dirty="0"/>
            </a:br>
            <a:endParaRPr lang="en-US" sz="2500" dirty="0"/>
          </a:p>
        </p:txBody>
      </p:sp>
      <p:pic>
        <p:nvPicPr>
          <p:cNvPr id="5" name="Picture 4">
            <a:extLst>
              <a:ext uri="{FF2B5EF4-FFF2-40B4-BE49-F238E27FC236}">
                <a16:creationId xmlns:a16="http://schemas.microsoft.com/office/drawing/2014/main" id="{5F002BB0-84EF-0E42-BD33-7DBC5B35637B}"/>
              </a:ext>
            </a:extLst>
          </p:cNvPr>
          <p:cNvPicPr>
            <a:picLocks noChangeAspect="1"/>
          </p:cNvPicPr>
          <p:nvPr/>
        </p:nvPicPr>
        <p:blipFill rotWithShape="1">
          <a:blip r:embed="rId3"/>
          <a:srcRect b="9905"/>
          <a:stretch/>
        </p:blipFill>
        <p:spPr>
          <a:xfrm>
            <a:off x="-731981" y="1245177"/>
            <a:ext cx="7061200" cy="3638550"/>
          </a:xfrm>
          <a:prstGeom prst="rect">
            <a:avLst/>
          </a:prstGeom>
        </p:spPr>
      </p:pic>
      <p:pic>
        <p:nvPicPr>
          <p:cNvPr id="7" name="Picture 6">
            <a:extLst>
              <a:ext uri="{FF2B5EF4-FFF2-40B4-BE49-F238E27FC236}">
                <a16:creationId xmlns:a16="http://schemas.microsoft.com/office/drawing/2014/main" id="{49148009-3D0C-F74F-9C13-F704211DD4E2}"/>
              </a:ext>
            </a:extLst>
          </p:cNvPr>
          <p:cNvPicPr>
            <a:picLocks noChangeAspect="1"/>
          </p:cNvPicPr>
          <p:nvPr/>
        </p:nvPicPr>
        <p:blipFill rotWithShape="1">
          <a:blip r:embed="rId4"/>
          <a:srcRect b="9005"/>
          <a:stretch/>
        </p:blipFill>
        <p:spPr>
          <a:xfrm>
            <a:off x="5130800" y="1259032"/>
            <a:ext cx="7061200" cy="3674918"/>
          </a:xfrm>
          <a:prstGeom prst="rect">
            <a:avLst/>
          </a:prstGeom>
        </p:spPr>
      </p:pic>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371437" y="4995948"/>
            <a:ext cx="7061200" cy="400050"/>
          </a:xfrm>
          <a:prstGeom prst="rect">
            <a:avLst/>
          </a:prstGeom>
        </p:spPr>
      </p:pic>
      <p:sp>
        <p:nvSpPr>
          <p:cNvPr id="8" name="TextBox 7">
            <a:extLst>
              <a:ext uri="{FF2B5EF4-FFF2-40B4-BE49-F238E27FC236}">
                <a16:creationId xmlns:a16="http://schemas.microsoft.com/office/drawing/2014/main" id="{86A5F545-14C9-5945-B289-51232CB43C72}"/>
              </a:ext>
            </a:extLst>
          </p:cNvPr>
          <p:cNvSpPr txBox="1"/>
          <p:nvPr/>
        </p:nvSpPr>
        <p:spPr>
          <a:xfrm>
            <a:off x="838201" y="5763491"/>
            <a:ext cx="10515600" cy="923330"/>
          </a:xfrm>
          <a:prstGeom prst="rect">
            <a:avLst/>
          </a:prstGeom>
          <a:noFill/>
        </p:spPr>
        <p:txBody>
          <a:bodyPr wrap="square" rtlCol="0">
            <a:spAutoFit/>
          </a:bodyPr>
          <a:lstStyle/>
          <a:p>
            <a:pPr algn="ctr"/>
            <a:r>
              <a:rPr lang="en-US" dirty="0"/>
              <a:t>Over the past 20 years, both France and Austria have increased their environmental policy stringency and interestingly this correlates with a decrease in their production of CO2 emission.</a:t>
            </a:r>
          </a:p>
          <a:p>
            <a:pPr algn="ctr"/>
            <a:r>
              <a:rPr lang="en-US" dirty="0"/>
              <a:t>This decrease doesn’t seems to be affected by the amount of Tax revenue spend.</a:t>
            </a:r>
          </a:p>
        </p:txBody>
      </p:sp>
      <p:sp>
        <p:nvSpPr>
          <p:cNvPr id="11" name="Down Arrow 10">
            <a:extLst>
              <a:ext uri="{FF2B5EF4-FFF2-40B4-BE49-F238E27FC236}">
                <a16:creationId xmlns:a16="http://schemas.microsoft.com/office/drawing/2014/main" id="{EDD844A1-8FED-3C48-BFB5-A2B1686B8F08}"/>
              </a:ext>
            </a:extLst>
          </p:cNvPr>
          <p:cNvSpPr/>
          <p:nvPr/>
        </p:nvSpPr>
        <p:spPr>
          <a:xfrm rot="8438193">
            <a:off x="4541430" y="4097627"/>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A2D112B5-4FE0-454B-A257-2FD673792259}"/>
              </a:ext>
            </a:extLst>
          </p:cNvPr>
          <p:cNvSpPr/>
          <p:nvPr/>
        </p:nvSpPr>
        <p:spPr>
          <a:xfrm rot="8438193">
            <a:off x="10404210" y="334948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878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54239"/>
            <a:ext cx="10515600" cy="831908"/>
          </a:xfrm>
        </p:spPr>
        <p:txBody>
          <a:bodyPr anchor="t">
            <a:noAutofit/>
          </a:bodyPr>
          <a:lstStyle/>
          <a:p>
            <a:pPr algn="ctr"/>
            <a:r>
              <a:rPr lang="en-US" sz="2500" b="1" dirty="0"/>
              <a:t>Comparison of CO2 production and law enforcement</a:t>
            </a:r>
            <a:br>
              <a:rPr lang="en-US" sz="2500" dirty="0"/>
            </a:br>
            <a:endParaRPr lang="en-US" sz="2500" dirty="0"/>
          </a:p>
        </p:txBody>
      </p:sp>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565400" y="4760420"/>
            <a:ext cx="7061200" cy="400050"/>
          </a:xfrm>
          <a:prstGeom prst="rect">
            <a:avLst/>
          </a:prstGeom>
        </p:spPr>
      </p:pic>
      <p:pic>
        <p:nvPicPr>
          <p:cNvPr id="4" name="Picture 3">
            <a:extLst>
              <a:ext uri="{FF2B5EF4-FFF2-40B4-BE49-F238E27FC236}">
                <a16:creationId xmlns:a16="http://schemas.microsoft.com/office/drawing/2014/main" id="{EEA8B578-2010-1443-A6EC-9A5EB28EDCA4}"/>
              </a:ext>
            </a:extLst>
          </p:cNvPr>
          <p:cNvPicPr>
            <a:picLocks noChangeAspect="1"/>
          </p:cNvPicPr>
          <p:nvPr/>
        </p:nvPicPr>
        <p:blipFill rotWithShape="1">
          <a:blip r:embed="rId4"/>
          <a:srcRect b="9005"/>
          <a:stretch/>
        </p:blipFill>
        <p:spPr>
          <a:xfrm>
            <a:off x="-690418" y="1021772"/>
            <a:ext cx="7061200" cy="3674918"/>
          </a:xfrm>
          <a:prstGeom prst="rect">
            <a:avLst/>
          </a:prstGeom>
        </p:spPr>
      </p:pic>
      <p:pic>
        <p:nvPicPr>
          <p:cNvPr id="8" name="Picture 7">
            <a:extLst>
              <a:ext uri="{FF2B5EF4-FFF2-40B4-BE49-F238E27FC236}">
                <a16:creationId xmlns:a16="http://schemas.microsoft.com/office/drawing/2014/main" id="{E8D78B3E-A266-654C-9487-DAC6C153BF54}"/>
              </a:ext>
            </a:extLst>
          </p:cNvPr>
          <p:cNvPicPr>
            <a:picLocks noChangeAspect="1"/>
          </p:cNvPicPr>
          <p:nvPr/>
        </p:nvPicPr>
        <p:blipFill rotWithShape="1">
          <a:blip r:embed="rId5"/>
          <a:srcRect b="8662"/>
          <a:stretch/>
        </p:blipFill>
        <p:spPr>
          <a:xfrm>
            <a:off x="5130800" y="1007917"/>
            <a:ext cx="7061200" cy="3688773"/>
          </a:xfrm>
          <a:prstGeom prst="rect">
            <a:avLst/>
          </a:prstGeom>
        </p:spPr>
      </p:pic>
      <p:sp>
        <p:nvSpPr>
          <p:cNvPr id="9" name="Down Arrow 8">
            <a:extLst>
              <a:ext uri="{FF2B5EF4-FFF2-40B4-BE49-F238E27FC236}">
                <a16:creationId xmlns:a16="http://schemas.microsoft.com/office/drawing/2014/main" id="{36CBABC7-1BF4-C74B-843E-4924C8D97277}"/>
              </a:ext>
            </a:extLst>
          </p:cNvPr>
          <p:cNvSpPr/>
          <p:nvPr/>
        </p:nvSpPr>
        <p:spPr>
          <a:xfrm rot="8438193">
            <a:off x="4541431" y="3362645"/>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166375" y="1894063"/>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923330"/>
          </a:xfrm>
          <a:prstGeom prst="rect">
            <a:avLst/>
          </a:prstGeom>
          <a:noFill/>
        </p:spPr>
        <p:txBody>
          <a:bodyPr wrap="square" rtlCol="0">
            <a:spAutoFit/>
          </a:bodyPr>
          <a:lstStyle/>
          <a:p>
            <a:pPr algn="ctr"/>
            <a:r>
              <a:rPr lang="en-US" dirty="0"/>
              <a:t>Over the past 20 years, both the United States and Canada have also increased their environmental policy stringency BUT interestingly their outcomes are different. While the United Stated decreased their CO2 emission, the Canada’s emission remained stable or might have even increased.</a:t>
            </a:r>
          </a:p>
        </p:txBody>
      </p:sp>
    </p:spTree>
    <p:extLst>
      <p:ext uri="{BB962C8B-B14F-4D97-AF65-F5344CB8AC3E}">
        <p14:creationId xmlns:p14="http://schemas.microsoft.com/office/powerpoint/2010/main" val="2627700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D8AA94-40B5-F649-B3A2-9A9B3DE87C94}"/>
              </a:ext>
            </a:extLst>
          </p:cNvPr>
          <p:cNvPicPr>
            <a:picLocks noChangeAspect="1"/>
          </p:cNvPicPr>
          <p:nvPr/>
        </p:nvPicPr>
        <p:blipFill rotWithShape="1">
          <a:blip r:embed="rId3"/>
          <a:srcRect b="8263"/>
          <a:stretch/>
        </p:blipFill>
        <p:spPr>
          <a:xfrm>
            <a:off x="-1123373" y="1391689"/>
            <a:ext cx="8204200" cy="3704894"/>
          </a:xfrm>
          <a:prstGeom prst="rect">
            <a:avLst/>
          </a:prstGeom>
        </p:spPr>
      </p:pic>
      <p:pic>
        <p:nvPicPr>
          <p:cNvPr id="5" name="Picture 4">
            <a:extLst>
              <a:ext uri="{FF2B5EF4-FFF2-40B4-BE49-F238E27FC236}">
                <a16:creationId xmlns:a16="http://schemas.microsoft.com/office/drawing/2014/main" id="{3F843FC9-1B18-ED42-B77D-05CEC4274918}"/>
              </a:ext>
            </a:extLst>
          </p:cNvPr>
          <p:cNvPicPr>
            <a:picLocks noChangeAspect="1"/>
          </p:cNvPicPr>
          <p:nvPr/>
        </p:nvPicPr>
        <p:blipFill rotWithShape="1">
          <a:blip r:embed="rId4"/>
          <a:srcRect b="9525"/>
          <a:stretch/>
        </p:blipFill>
        <p:spPr>
          <a:xfrm>
            <a:off x="4487719" y="1319835"/>
            <a:ext cx="8204200" cy="3653947"/>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418239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318727" y="330974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923330"/>
          </a:xfrm>
          <a:prstGeom prst="rect">
            <a:avLst/>
          </a:prstGeom>
          <a:noFill/>
        </p:spPr>
        <p:txBody>
          <a:bodyPr wrap="square" rtlCol="0">
            <a:spAutoFit/>
          </a:bodyPr>
          <a:lstStyle/>
          <a:p>
            <a:pPr algn="ctr"/>
            <a:r>
              <a:rPr lang="en-US" dirty="0"/>
              <a:t>Over the past 15 years, both France and Austria have reduced their mean population exposure to PM2.5. </a:t>
            </a:r>
          </a:p>
          <a:p>
            <a:pPr algn="ctr"/>
            <a:r>
              <a:rPr lang="en-US" dirty="0"/>
              <a:t>PM2.5 are fine particles that can come from various sources (power plants, motor vehicles, airplanes, residential wood burning, forest fires, agricultural burning, volcanic eruptions and dust storms).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3"/>
          <a:srcRect t="90476"/>
          <a:stretch/>
        </p:blipFill>
        <p:spPr>
          <a:xfrm>
            <a:off x="1869209" y="5154329"/>
            <a:ext cx="8204200" cy="384653"/>
          </a:xfrm>
          <a:prstGeom prst="rect">
            <a:avLst/>
          </a:prstGeom>
        </p:spPr>
      </p:pic>
    </p:spTree>
    <p:extLst>
      <p:ext uri="{BB962C8B-B14F-4D97-AF65-F5344CB8AC3E}">
        <p14:creationId xmlns:p14="http://schemas.microsoft.com/office/powerpoint/2010/main" val="75336902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{EBFCC8E7-933E-C841-8BB4-C101F03257EF}tf10001120</Template>
  <TotalTime>67</TotalTime>
  <Words>1357</Words>
  <Application>Microsoft Macintosh PowerPoint</Application>
  <PresentationFormat>Widescreen</PresentationFormat>
  <Paragraphs>129</Paragraphs>
  <Slides>14</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Gill Sans MT</vt:lpstr>
      <vt:lpstr>Parcel</vt:lpstr>
      <vt:lpstr>Analysis of How International Environmental Policies Impact Pollution &amp; Biodiversity</vt:lpstr>
      <vt:lpstr>Motivation and Summary</vt:lpstr>
      <vt:lpstr>Questions &amp; Data</vt:lpstr>
      <vt:lpstr>Data clean up and exploration</vt:lpstr>
      <vt:lpstr>Data clean up and exploration</vt:lpstr>
      <vt:lpstr>Narrowing Our Focus To Select Countries </vt:lpstr>
      <vt:lpstr>Comparison of CO2 production and law enforcement </vt:lpstr>
      <vt:lpstr>Comparison of CO2 production and law enforcement </vt:lpstr>
      <vt:lpstr>Mean PM2.5 exposure </vt:lpstr>
      <vt:lpstr>Mean PM2.5 exposure </vt:lpstr>
      <vt:lpstr>Observed conclusions </vt:lpstr>
      <vt:lpstr>Correlations </vt:lpstr>
      <vt:lpstr>Discussion </vt:lpstr>
      <vt:lpstr>Thank you !</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13</cp:revision>
  <dcterms:created xsi:type="dcterms:W3CDTF">2018-09-12T03:16:40Z</dcterms:created>
  <dcterms:modified xsi:type="dcterms:W3CDTF">2018-09-12T04:26:15Z</dcterms:modified>
</cp:coreProperties>
</file>